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61" r:id="rId2"/>
    <p:sldId id="262" r:id="rId3"/>
    <p:sldId id="257" r:id="rId4"/>
    <p:sldId id="263" r:id="rId5"/>
    <p:sldId id="264" r:id="rId6"/>
    <p:sldId id="265" r:id="rId7"/>
    <p:sldId id="266" r:id="rId8"/>
    <p:sldId id="267" r:id="rId9"/>
    <p:sldId id="268" r:id="rId10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725" autoAdjust="0"/>
    <p:restoredTop sz="95304"/>
  </p:normalViewPr>
  <p:slideViewPr>
    <p:cSldViewPr snapToGrid="0" snapToObjects="1">
      <p:cViewPr varScale="1">
        <p:scale>
          <a:sx n="91" d="100"/>
          <a:sy n="91" d="100"/>
        </p:scale>
        <p:origin x="70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4A40D64E-D2C6-5045-A8E0-2321695865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33AAC4CB-47AF-F84E-A74E-EB4E1390B1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9B8062-141B-2541-9599-FAB7B225EC70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4727DA5-E1D6-B440-97C4-9412B02E97D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2DE20F4-6FCE-4C4C-9155-E53E4CAF704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841A8C-E7A4-724E-B48A-2B34A04E66D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5112791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6492B1-EB5E-F840-A642-2D2825451E13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it-IT"/>
              <a:t>Modifica gli stili del testo dello schema
Secondo livello
Terzo livello
Quarto livello
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733D5C-15FC-5143-88DF-210159691F2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5040693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733D5C-15FC-5143-88DF-210159691F2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6809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8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9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9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1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42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42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4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6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80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8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9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82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4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2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9" indent="0">
              <a:buNone/>
              <a:defRPr sz="1200"/>
            </a:lvl2pPr>
            <a:lvl3pPr marL="914377" indent="0">
              <a:buNone/>
              <a:defRPr sz="1000"/>
            </a:lvl3pPr>
            <a:lvl4pPr marL="1371566" indent="0">
              <a:buNone/>
              <a:defRPr sz="900"/>
            </a:lvl4pPr>
            <a:lvl5pPr marL="1828754" indent="0">
              <a:buNone/>
              <a:defRPr sz="900"/>
            </a:lvl5pPr>
            <a:lvl6pPr marL="2285943" indent="0">
              <a:buNone/>
              <a:defRPr sz="900"/>
            </a:lvl6pPr>
            <a:lvl7pPr marL="2743131" indent="0">
              <a:buNone/>
              <a:defRPr sz="900"/>
            </a:lvl7pPr>
            <a:lvl8pPr marL="3200320" indent="0">
              <a:buNone/>
              <a:defRPr sz="900"/>
            </a:lvl8pPr>
            <a:lvl9pPr marL="3657509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28/03/2019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3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189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189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32" indent="-28574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2971" indent="-228594" algn="l" defTabSz="457189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160" indent="-228594" algn="l" defTabSz="457189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349" indent="-228594" algn="l" defTabSz="457189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537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3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5" y="4149728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5" y="5118101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786588"/>
            <a:ext cx="2133600" cy="1573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11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5" y="4149728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P2P with </a:t>
            </a:r>
            <a:r>
              <a:rPr lang="it-IT" dirty="0" err="1"/>
              <a:t>Chord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275824" y="5031601"/>
            <a:ext cx="8581043" cy="151748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b="1" dirty="0">
                <a:solidFill>
                  <a:schemeClr val="bg1"/>
                </a:solidFill>
              </a:rPr>
              <a:t>Distributed System Project | </a:t>
            </a:r>
            <a:r>
              <a:rPr lang="it-IT" b="1" dirty="0" err="1">
                <a:solidFill>
                  <a:schemeClr val="bg1"/>
                </a:solidFill>
              </a:rPr>
              <a:t>PoliMi</a:t>
            </a:r>
            <a:endParaRPr lang="it-IT" b="1" dirty="0">
              <a:solidFill>
                <a:schemeClr val="bg1"/>
              </a:solidFill>
            </a:endParaRP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29</a:t>
            </a:r>
            <a:r>
              <a:rPr lang="it-IT" b="1" baseline="30000" dirty="0">
                <a:solidFill>
                  <a:schemeClr val="bg1"/>
                </a:solidFill>
              </a:rPr>
              <a:t>th</a:t>
            </a:r>
            <a:r>
              <a:rPr lang="it-IT" b="1" dirty="0">
                <a:solidFill>
                  <a:schemeClr val="bg1"/>
                </a:solidFill>
              </a:rPr>
              <a:t> March 2019</a:t>
            </a:r>
          </a:p>
          <a:p>
            <a:pPr algn="ctr"/>
            <a:endParaRPr lang="it-IT" b="1" dirty="0">
              <a:solidFill>
                <a:schemeClr val="bg1"/>
              </a:solidFill>
            </a:endParaRPr>
          </a:p>
          <a:p>
            <a:r>
              <a:rPr lang="it-IT" i="1" dirty="0">
                <a:solidFill>
                  <a:schemeClr val="bg1"/>
                </a:solidFill>
              </a:rPr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/>
              <a:t>Design </a:t>
            </a:r>
            <a:r>
              <a:rPr lang="it-IT" sz="2800" dirty="0" err="1"/>
              <a:t>Choices</a:t>
            </a:r>
            <a:r>
              <a:rPr lang="it-IT" sz="2800" dirty="0"/>
              <a:t> 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Number of bits in the key/node identifier </a:t>
            </a:r>
            <a:r>
              <a:rPr lang="en-GB" b="1" dirty="0"/>
              <a:t>m = 32</a:t>
            </a:r>
            <a:r>
              <a:rPr lang="en-GB" dirty="0"/>
              <a:t>, chosen in order to make the probability of two nodes or keys hashing to the same identifier negligible (2</a:t>
            </a:r>
            <a:r>
              <a:rPr lang="en-GB" baseline="30000" dirty="0"/>
              <a:t>32</a:t>
            </a:r>
            <a:r>
              <a:rPr lang="en-GB" dirty="0"/>
              <a:t> different IDs)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b="1" dirty="0"/>
              <a:t>Consistent hashing </a:t>
            </a:r>
            <a:r>
              <a:rPr lang="en-GB" dirty="0"/>
              <a:t>is implemented by assigning each node and key an m-bit identifier using </a:t>
            </a:r>
            <a:r>
              <a:rPr lang="en-GB" b="1" dirty="0"/>
              <a:t>SHA-1</a:t>
            </a:r>
            <a:r>
              <a:rPr lang="en-GB" dirty="0"/>
              <a:t>. It is obtained by hashing the node’s IP and Port address for the node, while a key identifier is produced by hashing the key (as specified by the original paper)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Adoption of the </a:t>
            </a:r>
            <a:r>
              <a:rPr lang="en-GB" b="1" dirty="0"/>
              <a:t>socket </a:t>
            </a:r>
            <a:r>
              <a:rPr lang="en-GB" dirty="0"/>
              <a:t>protocol</a:t>
            </a:r>
            <a:r>
              <a:rPr lang="en-GB" b="1" dirty="0"/>
              <a:t> </a:t>
            </a:r>
            <a:r>
              <a:rPr lang="en-GB" dirty="0"/>
              <a:t>to handle the communications between nodes</a:t>
            </a:r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3678759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/>
              <a:t>Client Class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asks</a:t>
            </a:r>
            <a:r>
              <a:rPr lang="it-IT" dirty="0"/>
              <a:t> to the </a:t>
            </a:r>
            <a:r>
              <a:rPr lang="it-IT" dirty="0" err="1"/>
              <a:t>user</a:t>
            </a:r>
            <a:r>
              <a:rPr lang="it-IT" dirty="0"/>
              <a:t> to </a:t>
            </a:r>
            <a:r>
              <a:rPr lang="it-IT" b="1" dirty="0" err="1"/>
              <a:t>select</a:t>
            </a:r>
            <a:r>
              <a:rPr lang="it-IT" dirty="0"/>
              <a:t> the </a:t>
            </a:r>
            <a:r>
              <a:rPr lang="it-IT" dirty="0" err="1"/>
              <a:t>operation</a:t>
            </a:r>
            <a:r>
              <a:rPr lang="it-IT" dirty="0"/>
              <a:t> to </a:t>
            </a:r>
            <a:r>
              <a:rPr lang="it-IT" dirty="0" err="1"/>
              <a:t>perform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Create</a:t>
            </a:r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Input: </a:t>
            </a:r>
            <a:r>
              <a:rPr lang="it-IT" dirty="0" err="1"/>
              <a:t>local</a:t>
            </a:r>
            <a:r>
              <a:rPr lang="it-IT" dirty="0"/>
              <a:t> </a:t>
            </a:r>
            <a:r>
              <a:rPr lang="it-IT" dirty="0" err="1"/>
              <a:t>destination</a:t>
            </a:r>
            <a:r>
              <a:rPr lang="it-IT" dirty="0"/>
              <a:t> </a:t>
            </a:r>
            <a:r>
              <a:rPr lang="it-IT" dirty="0" err="1"/>
              <a:t>port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Output: the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to a new </a:t>
            </a:r>
            <a:r>
              <a:rPr lang="it-IT" dirty="0" err="1"/>
              <a:t>Chord</a:t>
            </a:r>
            <a:r>
              <a:rPr lang="it-IT" dirty="0"/>
              <a:t> 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/>
              <a:t>Join</a:t>
            </a:r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Input: </a:t>
            </a:r>
            <a:r>
              <a:rPr lang="it-IT" dirty="0" err="1"/>
              <a:t>local</a:t>
            </a:r>
            <a:r>
              <a:rPr lang="it-IT" dirty="0"/>
              <a:t> </a:t>
            </a:r>
            <a:r>
              <a:rPr lang="it-IT" dirty="0" err="1"/>
              <a:t>destination</a:t>
            </a:r>
            <a:r>
              <a:rPr lang="it-IT" dirty="0"/>
              <a:t> </a:t>
            </a:r>
            <a:r>
              <a:rPr lang="it-IT" dirty="0" err="1"/>
              <a:t>port</a:t>
            </a:r>
            <a:r>
              <a:rPr lang="it-IT" dirty="0"/>
              <a:t> + </a:t>
            </a:r>
            <a:r>
              <a:rPr lang="it-IT" dirty="0" err="1"/>
              <a:t>ip</a:t>
            </a:r>
            <a:r>
              <a:rPr lang="it-IT" dirty="0"/>
              <a:t> and </a:t>
            </a:r>
          </a:p>
          <a:p>
            <a:pPr lvl="1" indent="0">
              <a:buNone/>
            </a:pPr>
            <a:r>
              <a:rPr lang="it-IT" dirty="0"/>
              <a:t>		</a:t>
            </a:r>
            <a:r>
              <a:rPr lang="it-IT" dirty="0" err="1"/>
              <a:t>port</a:t>
            </a:r>
            <a:r>
              <a:rPr lang="it-IT" dirty="0"/>
              <a:t> of the </a:t>
            </a:r>
            <a:r>
              <a:rPr lang="it-IT" dirty="0" err="1"/>
              <a:t>chord</a:t>
            </a:r>
            <a:r>
              <a:rPr lang="it-IT" dirty="0"/>
              <a:t> ring to </a:t>
            </a:r>
            <a:r>
              <a:rPr lang="it-IT" dirty="0" err="1"/>
              <a:t>connect</a:t>
            </a:r>
            <a:r>
              <a:rPr lang="it-IT" dirty="0"/>
              <a:t> to </a:t>
            </a:r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Output: the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added</a:t>
            </a:r>
            <a:r>
              <a:rPr lang="it-IT" dirty="0"/>
              <a:t> to the </a:t>
            </a:r>
            <a:r>
              <a:rPr lang="it-IT" dirty="0" err="1"/>
              <a:t>specified</a:t>
            </a:r>
            <a:r>
              <a:rPr lang="it-IT" dirty="0"/>
              <a:t> </a:t>
            </a:r>
            <a:r>
              <a:rPr lang="it-IT" dirty="0" err="1"/>
              <a:t>Chord</a:t>
            </a:r>
            <a:r>
              <a:rPr lang="it-IT" dirty="0"/>
              <a:t> 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 err="1"/>
              <a:t>Search</a:t>
            </a:r>
            <a:r>
              <a:rPr lang="it-IT" dirty="0"/>
              <a:t> </a:t>
            </a:r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Input: </a:t>
            </a:r>
            <a:r>
              <a:rPr lang="it-IT" dirty="0" err="1"/>
              <a:t>ip</a:t>
            </a:r>
            <a:r>
              <a:rPr lang="it-IT" dirty="0"/>
              <a:t> and </a:t>
            </a:r>
            <a:r>
              <a:rPr lang="it-IT" dirty="0" err="1"/>
              <a:t>port</a:t>
            </a:r>
            <a:r>
              <a:rPr lang="it-IT" dirty="0"/>
              <a:t> of a </a:t>
            </a:r>
            <a:r>
              <a:rPr lang="it-IT" dirty="0" err="1"/>
              <a:t>chord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+ the </a:t>
            </a:r>
            <a:r>
              <a:rPr lang="it-IT" dirty="0" err="1"/>
              <a:t>key</a:t>
            </a:r>
            <a:r>
              <a:rPr lang="it-IT" dirty="0"/>
              <a:t> to </a:t>
            </a:r>
            <a:r>
              <a:rPr lang="it-IT" dirty="0" err="1"/>
              <a:t>search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/>
              <a:t>Output: the </a:t>
            </a:r>
            <a:r>
              <a:rPr lang="it-IT" dirty="0" err="1"/>
              <a:t>node</a:t>
            </a:r>
            <a:r>
              <a:rPr lang="it-IT" dirty="0"/>
              <a:t> in </a:t>
            </a:r>
            <a:r>
              <a:rPr lang="it-IT" dirty="0" err="1"/>
              <a:t>which</a:t>
            </a:r>
            <a:r>
              <a:rPr lang="it-IT" dirty="0"/>
              <a:t> the </a:t>
            </a:r>
            <a:r>
              <a:rPr lang="it-IT" dirty="0" err="1"/>
              <a:t>key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contained</a:t>
            </a:r>
            <a:endParaRPr lang="it-IT" dirty="0"/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  <p:pic>
        <p:nvPicPr>
          <p:cNvPr id="16" name="Immagine 15">
            <a:extLst>
              <a:ext uri="{FF2B5EF4-FFF2-40B4-BE49-F238E27FC236}">
                <a16:creationId xmlns:a16="http://schemas.microsoft.com/office/drawing/2014/main" id="{FC933D96-7232-0A4F-B188-A74CD478A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0354" y="2076759"/>
            <a:ext cx="2124371" cy="885949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BF1A13B6-CCEB-6E41-A391-9F23E2E259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354" y="3439263"/>
            <a:ext cx="2572109" cy="8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Node</a:t>
            </a:r>
            <a:r>
              <a:rPr lang="it-IT" sz="2800" dirty="0"/>
              <a:t> Class</a:t>
            </a:r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contains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characteristics</a:t>
            </a:r>
            <a:r>
              <a:rPr lang="it-IT" dirty="0"/>
              <a:t> of a </a:t>
            </a:r>
            <a:r>
              <a:rPr lang="it-IT" b="1" dirty="0" err="1"/>
              <a:t>Chord</a:t>
            </a:r>
            <a:r>
              <a:rPr lang="it-IT" b="1" dirty="0"/>
              <a:t> </a:t>
            </a:r>
            <a:r>
              <a:rPr lang="it-IT" b="1" dirty="0" err="1"/>
              <a:t>node</a:t>
            </a:r>
            <a:endParaRPr lang="it-IT" b="1" dirty="0"/>
          </a:p>
          <a:p>
            <a:r>
              <a:rPr lang="it-IT" dirty="0"/>
              <a:t>The </a:t>
            </a:r>
            <a:r>
              <a:rPr lang="it-IT" b="1" dirty="0"/>
              <a:t>Finger </a:t>
            </a:r>
            <a:r>
              <a:rPr lang="it-IT" b="1" dirty="0" err="1"/>
              <a:t>Table</a:t>
            </a:r>
            <a:r>
              <a:rPr lang="it-IT" dirty="0"/>
              <a:t> of a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stored</a:t>
            </a:r>
            <a:r>
              <a:rPr lang="it-IT" dirty="0"/>
              <a:t> in an </a:t>
            </a:r>
            <a:r>
              <a:rPr lang="it-IT" b="1" dirty="0" err="1"/>
              <a:t>HashMap</a:t>
            </a:r>
            <a:r>
              <a:rPr lang="it-IT" dirty="0"/>
              <a:t> </a:t>
            </a:r>
          </a:p>
          <a:p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keeps</a:t>
            </a:r>
            <a:r>
              <a:rPr lang="it-IT" dirty="0"/>
              <a:t> </a:t>
            </a:r>
            <a:r>
              <a:rPr lang="it-IT" dirty="0" err="1"/>
              <a:t>track</a:t>
            </a:r>
            <a:r>
              <a:rPr lang="it-IT" dirty="0"/>
              <a:t> of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successors</a:t>
            </a:r>
            <a:r>
              <a:rPr lang="it-IT" dirty="0"/>
              <a:t> with an </a:t>
            </a:r>
            <a:r>
              <a:rPr lang="it-IT" dirty="0" err="1"/>
              <a:t>ArrayList</a:t>
            </a:r>
            <a:r>
              <a:rPr lang="it-IT" dirty="0"/>
              <a:t> of </a:t>
            </a:r>
            <a:r>
              <a:rPr lang="it-IT" dirty="0" err="1"/>
              <a:t>size</a:t>
            </a:r>
            <a:r>
              <a:rPr lang="it-IT" dirty="0"/>
              <a:t> 32,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handle</a:t>
            </a:r>
            <a:r>
              <a:rPr lang="it-IT" dirty="0"/>
              <a:t> the </a:t>
            </a:r>
            <a:r>
              <a:rPr lang="it-IT" b="1" dirty="0" err="1"/>
              <a:t>failures</a:t>
            </a:r>
            <a:r>
              <a:rPr lang="it-IT" dirty="0"/>
              <a:t> in the ring</a:t>
            </a:r>
          </a:p>
          <a:p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implements</a:t>
            </a:r>
            <a:r>
              <a:rPr lang="it-IT" dirty="0"/>
              <a:t> the </a:t>
            </a:r>
            <a:r>
              <a:rPr lang="it-IT" b="1" dirty="0" err="1"/>
              <a:t>findSuccessor</a:t>
            </a:r>
            <a:r>
              <a:rPr lang="it-IT" dirty="0"/>
              <a:t> and the </a:t>
            </a:r>
            <a:r>
              <a:rPr lang="it-IT" b="1" dirty="0" err="1"/>
              <a:t>closestPrecedingNode</a:t>
            </a:r>
            <a:r>
              <a:rPr lang="it-IT" dirty="0"/>
              <a:t> </a:t>
            </a:r>
            <a:r>
              <a:rPr lang="it-IT" dirty="0" err="1"/>
              <a:t>methods</a:t>
            </a:r>
            <a:endParaRPr lang="it-IT" dirty="0"/>
          </a:p>
          <a:p>
            <a:r>
              <a:rPr lang="it-IT" dirty="0"/>
              <a:t>The </a:t>
            </a:r>
            <a:r>
              <a:rPr lang="it-IT" dirty="0" err="1"/>
              <a:t>following</a:t>
            </a:r>
            <a:r>
              <a:rPr lang="it-IT" dirty="0"/>
              <a:t> </a:t>
            </a:r>
            <a:r>
              <a:rPr lang="it-IT" b="1" dirty="0" err="1"/>
              <a:t>threads</a:t>
            </a:r>
            <a:r>
              <a:rPr lang="it-IT" dirty="0"/>
              <a:t> are </a:t>
            </a:r>
            <a:r>
              <a:rPr lang="it-IT" b="1" dirty="0" err="1"/>
              <a:t>started</a:t>
            </a:r>
            <a:r>
              <a:rPr lang="it-IT" dirty="0"/>
              <a:t> </a:t>
            </a:r>
            <a:r>
              <a:rPr lang="it-IT" dirty="0" err="1"/>
              <a:t>after</a:t>
            </a:r>
            <a:r>
              <a:rPr lang="it-IT" dirty="0"/>
              <a:t> the </a:t>
            </a:r>
            <a:r>
              <a:rPr lang="it-IT" dirty="0" err="1"/>
              <a:t>node</a:t>
            </a:r>
            <a:r>
              <a:rPr lang="it-IT" dirty="0"/>
              <a:t> </a:t>
            </a:r>
            <a:r>
              <a:rPr lang="it-IT" dirty="0" err="1"/>
              <a:t>initialization</a:t>
            </a:r>
            <a:r>
              <a:rPr lang="it-IT" dirty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Listener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Stabilize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FixFinger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CheckSuccessor</a:t>
            </a:r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3955364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Listener</a:t>
            </a:r>
            <a:r>
              <a:rPr lang="it-IT" sz="2800" dirty="0"/>
              <a:t> </a:t>
            </a:r>
            <a:r>
              <a:rPr lang="it-IT" sz="2800" dirty="0" err="1"/>
              <a:t>Thread</a:t>
            </a:r>
            <a:endParaRPr lang="it-IT" sz="2800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dirty="0" err="1"/>
              <a:t>always</a:t>
            </a:r>
            <a:r>
              <a:rPr lang="it-IT" dirty="0"/>
              <a:t> </a:t>
            </a:r>
            <a:r>
              <a:rPr lang="it-IT" dirty="0" err="1"/>
              <a:t>active</a:t>
            </a:r>
            <a:r>
              <a:rPr lang="it-IT" dirty="0"/>
              <a:t> </a:t>
            </a:r>
            <a:r>
              <a:rPr lang="it-IT" b="1" dirty="0" err="1"/>
              <a:t>ServerSocket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accept</a:t>
            </a:r>
            <a:r>
              <a:rPr lang="it-IT" dirty="0"/>
              <a:t> </a:t>
            </a:r>
            <a:r>
              <a:rPr lang="it-IT" dirty="0" err="1"/>
              <a:t>request</a:t>
            </a:r>
            <a:r>
              <a:rPr lang="it-IT" dirty="0"/>
              <a:t> from the network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creates</a:t>
            </a:r>
            <a:r>
              <a:rPr lang="it-IT" dirty="0"/>
              <a:t> a new </a:t>
            </a:r>
            <a:r>
              <a:rPr lang="it-IT" dirty="0" err="1"/>
              <a:t>ManageRequest</a:t>
            </a:r>
            <a:r>
              <a:rPr lang="it-IT" dirty="0"/>
              <a:t> </a:t>
            </a:r>
            <a:r>
              <a:rPr lang="it-IT" dirty="0" err="1"/>
              <a:t>thread</a:t>
            </a:r>
            <a:r>
              <a:rPr lang="it-IT" dirty="0"/>
              <a:t> for </a:t>
            </a:r>
            <a:r>
              <a:rPr lang="it-IT" dirty="0" err="1"/>
              <a:t>every</a:t>
            </a:r>
            <a:r>
              <a:rPr lang="it-IT" dirty="0"/>
              <a:t> </a:t>
            </a:r>
            <a:r>
              <a:rPr lang="it-IT" dirty="0" err="1"/>
              <a:t>incoming</a:t>
            </a:r>
            <a:r>
              <a:rPr lang="it-IT" dirty="0"/>
              <a:t> </a:t>
            </a:r>
            <a:r>
              <a:rPr lang="it-IT" dirty="0" err="1"/>
              <a:t>request</a:t>
            </a:r>
            <a:endParaRPr lang="it-IT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b="1" dirty="0" err="1"/>
              <a:t>ManageRequest</a:t>
            </a:r>
            <a:r>
              <a:rPr lang="it-IT" dirty="0"/>
              <a:t> </a:t>
            </a:r>
            <a:r>
              <a:rPr lang="it-IT" dirty="0" err="1"/>
              <a:t>thread</a:t>
            </a:r>
            <a:r>
              <a:rPr lang="it-IT" dirty="0"/>
              <a:t> </a:t>
            </a:r>
            <a:r>
              <a:rPr lang="it-IT" dirty="0" err="1"/>
              <a:t>analyze</a:t>
            </a:r>
            <a:r>
              <a:rPr lang="it-IT" dirty="0"/>
              <a:t> the </a:t>
            </a:r>
            <a:r>
              <a:rPr lang="it-IT" dirty="0" err="1"/>
              <a:t>received</a:t>
            </a:r>
            <a:r>
              <a:rPr lang="it-IT" dirty="0"/>
              <a:t> </a:t>
            </a:r>
            <a:r>
              <a:rPr lang="it-IT" dirty="0" err="1"/>
              <a:t>object</a:t>
            </a:r>
            <a:r>
              <a:rPr lang="it-IT" dirty="0"/>
              <a:t>, </a:t>
            </a:r>
            <a:r>
              <a:rPr lang="it-IT" dirty="0" err="1"/>
              <a:t>understand</a:t>
            </a:r>
            <a:r>
              <a:rPr lang="it-IT" dirty="0"/>
              <a:t> the </a:t>
            </a:r>
            <a:r>
              <a:rPr lang="it-IT" dirty="0" err="1"/>
              <a:t>request</a:t>
            </a:r>
            <a:r>
              <a:rPr lang="it-IT" dirty="0"/>
              <a:t> </a:t>
            </a:r>
            <a:r>
              <a:rPr lang="it-IT" dirty="0" err="1"/>
              <a:t>type</a:t>
            </a:r>
            <a:r>
              <a:rPr lang="it-IT" dirty="0"/>
              <a:t> and </a:t>
            </a:r>
            <a:r>
              <a:rPr lang="it-IT" dirty="0" err="1"/>
              <a:t>sends</a:t>
            </a:r>
            <a:r>
              <a:rPr lang="it-IT" dirty="0"/>
              <a:t> the </a:t>
            </a:r>
            <a:r>
              <a:rPr lang="it-IT" dirty="0" err="1"/>
              <a:t>response</a:t>
            </a:r>
            <a:r>
              <a:rPr lang="it-IT" dirty="0"/>
              <a:t> to the </a:t>
            </a:r>
            <a:r>
              <a:rPr lang="it-IT" dirty="0" err="1"/>
              <a:t>sender</a:t>
            </a:r>
            <a:r>
              <a:rPr lang="it-IT" dirty="0"/>
              <a:t> </a:t>
            </a:r>
            <a:r>
              <a:rPr lang="it-IT" dirty="0" err="1"/>
              <a:t>coherently</a:t>
            </a:r>
            <a:endParaRPr lang="it-IT" dirty="0"/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24863601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Stabilize</a:t>
            </a:r>
            <a:r>
              <a:rPr lang="it-IT" sz="2800" dirty="0"/>
              <a:t> </a:t>
            </a:r>
            <a:r>
              <a:rPr lang="it-IT" sz="2800" dirty="0" err="1"/>
              <a:t>Thread</a:t>
            </a:r>
            <a:endParaRPr lang="it-IT" sz="2800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thread</a:t>
            </a:r>
            <a:r>
              <a:rPr lang="it-IT" dirty="0"/>
              <a:t> </a:t>
            </a:r>
            <a:r>
              <a:rPr lang="it-IT" b="1" dirty="0"/>
              <a:t>checks</a:t>
            </a:r>
            <a:r>
              <a:rPr lang="it-IT" dirty="0"/>
              <a:t> </a:t>
            </a:r>
            <a:r>
              <a:rPr lang="it-IT" dirty="0" err="1"/>
              <a:t>periodically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</a:t>
            </a:r>
            <a:r>
              <a:rPr lang="it-IT" b="1" dirty="0" err="1"/>
              <a:t>predecessor</a:t>
            </a:r>
            <a:r>
              <a:rPr lang="it-IT" dirty="0"/>
              <a:t>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b="1" dirty="0" err="1"/>
              <a:t>failed</a:t>
            </a:r>
            <a:r>
              <a:rPr lang="it-IT" dirty="0"/>
              <a:t>, </a:t>
            </a:r>
            <a:r>
              <a:rPr lang="it-IT" dirty="0" err="1"/>
              <a:t>verifies</a:t>
            </a:r>
            <a:r>
              <a:rPr lang="it-IT" dirty="0"/>
              <a:t> the </a:t>
            </a:r>
            <a:r>
              <a:rPr lang="it-IT" dirty="0" err="1"/>
              <a:t>node</a:t>
            </a:r>
            <a:r>
              <a:rPr lang="it-IT" dirty="0"/>
              <a:t> immediate </a:t>
            </a:r>
            <a:r>
              <a:rPr lang="it-IT" b="1" dirty="0"/>
              <a:t>successor</a:t>
            </a:r>
            <a:r>
              <a:rPr lang="it-IT" dirty="0"/>
              <a:t> and </a:t>
            </a:r>
            <a:r>
              <a:rPr lang="it-IT" dirty="0" err="1"/>
              <a:t>tells</a:t>
            </a:r>
            <a:r>
              <a:rPr lang="it-IT" dirty="0"/>
              <a:t> the successor </a:t>
            </a:r>
            <a:r>
              <a:rPr lang="it-IT" dirty="0" err="1"/>
              <a:t>about</a:t>
            </a:r>
            <a:r>
              <a:rPr lang="it-IT" dirty="0"/>
              <a:t> the </a:t>
            </a:r>
            <a:r>
              <a:rPr lang="it-IT" dirty="0" err="1"/>
              <a:t>existence</a:t>
            </a:r>
            <a:r>
              <a:rPr lang="it-IT" dirty="0"/>
              <a:t> of the </a:t>
            </a:r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node</a:t>
            </a:r>
            <a:r>
              <a:rPr lang="it-IT" dirty="0"/>
              <a:t>. At the end, a </a:t>
            </a:r>
            <a:r>
              <a:rPr lang="it-IT" dirty="0" err="1"/>
              <a:t>notify</a:t>
            </a:r>
            <a:r>
              <a:rPr lang="it-IT" dirty="0"/>
              <a:t>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sent</a:t>
            </a:r>
            <a:r>
              <a:rPr lang="it-IT" dirty="0"/>
              <a:t> to successor.</a:t>
            </a:r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5D15193F-F6DD-9B42-AB9D-46459C257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900" y="3258123"/>
            <a:ext cx="3858163" cy="866896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4E30007-0135-8F4D-A218-6034E832D4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1045" y="3510815"/>
            <a:ext cx="2857899" cy="1409897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B3848FA2-80EA-DB4E-B892-F52D2F4361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900" y="4387295"/>
            <a:ext cx="3210373" cy="800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064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Fix</a:t>
            </a:r>
            <a:r>
              <a:rPr lang="it-IT" sz="2800" dirty="0"/>
              <a:t> Finger </a:t>
            </a:r>
            <a:r>
              <a:rPr lang="it-IT" sz="2800" dirty="0" err="1"/>
              <a:t>Thread</a:t>
            </a:r>
            <a:endParaRPr lang="it-IT" sz="2800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thread</a:t>
            </a:r>
            <a:r>
              <a:rPr lang="it-IT" dirty="0"/>
              <a:t> </a:t>
            </a:r>
            <a:r>
              <a:rPr lang="it-IT" b="1" dirty="0" err="1"/>
              <a:t>checks</a:t>
            </a:r>
            <a:r>
              <a:rPr lang="it-IT" dirty="0"/>
              <a:t> </a:t>
            </a:r>
            <a:r>
              <a:rPr lang="it-IT" b="1" dirty="0" err="1"/>
              <a:t>periodically</a:t>
            </a:r>
            <a:r>
              <a:rPr lang="it-IT" dirty="0"/>
              <a:t> the entries of the </a:t>
            </a:r>
            <a:r>
              <a:rPr lang="it-IT" b="1" dirty="0"/>
              <a:t>finger </a:t>
            </a:r>
            <a:r>
              <a:rPr lang="it-IT" b="1" dirty="0" err="1"/>
              <a:t>table</a:t>
            </a:r>
            <a:r>
              <a:rPr lang="it-IT" dirty="0"/>
              <a:t>, </a:t>
            </a:r>
            <a:r>
              <a:rPr lang="en-US" dirty="0"/>
              <a:t>to make sure they are correct</a:t>
            </a:r>
          </a:p>
          <a:p>
            <a:endParaRPr lang="en-US" dirty="0"/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43AE167-2334-F040-A76C-45D0E9957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738" y="2915456"/>
            <a:ext cx="3381847" cy="1438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96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Check</a:t>
            </a:r>
            <a:r>
              <a:rPr lang="it-IT" sz="2800" dirty="0"/>
              <a:t> Successor </a:t>
            </a:r>
            <a:r>
              <a:rPr lang="it-IT" sz="2800" dirty="0" err="1"/>
              <a:t>Thread</a:t>
            </a:r>
            <a:endParaRPr lang="it-IT" sz="2800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thread</a:t>
            </a:r>
            <a:r>
              <a:rPr lang="it-IT" dirty="0"/>
              <a:t> </a:t>
            </a:r>
            <a:r>
              <a:rPr lang="it-IT" b="1" dirty="0" err="1"/>
              <a:t>checks</a:t>
            </a:r>
            <a:r>
              <a:rPr lang="it-IT" dirty="0"/>
              <a:t> </a:t>
            </a:r>
            <a:r>
              <a:rPr lang="it-IT" dirty="0" err="1"/>
              <a:t>periodically</a:t>
            </a:r>
            <a:r>
              <a:rPr lang="it-IT" dirty="0"/>
              <a:t> </a:t>
            </a:r>
            <a:r>
              <a:rPr lang="it-IT" dirty="0" err="1"/>
              <a:t>if</a:t>
            </a:r>
            <a:r>
              <a:rPr lang="it-IT" dirty="0"/>
              <a:t> the </a:t>
            </a:r>
            <a:r>
              <a:rPr lang="it-IT" b="1" dirty="0"/>
              <a:t>successor </a:t>
            </a:r>
            <a:r>
              <a:rPr lang="it-IT" b="1" dirty="0" err="1"/>
              <a:t>is</a:t>
            </a:r>
            <a:r>
              <a:rPr lang="it-IT" b="1" dirty="0"/>
              <a:t> </a:t>
            </a:r>
            <a:r>
              <a:rPr lang="it-IT" b="1" dirty="0" err="1"/>
              <a:t>still</a:t>
            </a:r>
            <a:r>
              <a:rPr lang="it-IT" b="1" dirty="0"/>
              <a:t> </a:t>
            </a:r>
            <a:r>
              <a:rPr lang="it-IT" b="1" dirty="0" err="1"/>
              <a:t>alive</a:t>
            </a:r>
            <a:r>
              <a:rPr lang="it-IT" dirty="0"/>
              <a:t>. </a:t>
            </a:r>
            <a:r>
              <a:rPr lang="en-US" dirty="0"/>
              <a:t>If a node’s immediate successor does not respond, the node can substitute the </a:t>
            </a:r>
            <a:r>
              <a:rPr lang="en-US" b="1" dirty="0"/>
              <a:t>second</a:t>
            </a:r>
            <a:r>
              <a:rPr lang="en-US" dirty="0"/>
              <a:t> entry in its </a:t>
            </a:r>
            <a:r>
              <a:rPr lang="en-US" b="1" dirty="0"/>
              <a:t>successor</a:t>
            </a:r>
            <a:r>
              <a:rPr lang="en-US" dirty="0"/>
              <a:t> </a:t>
            </a:r>
            <a:r>
              <a:rPr lang="en-US" b="1" dirty="0"/>
              <a:t>list</a:t>
            </a:r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299985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7">
            <a:extLst>
              <a:ext uri="{FF2B5EF4-FFF2-40B4-BE49-F238E27FC236}">
                <a16:creationId xmlns:a16="http://schemas.microsoft.com/office/drawing/2014/main" id="{43CF0B54-7610-8645-B6A8-957E2A5ED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523" y="245326"/>
            <a:ext cx="8581043" cy="635619"/>
          </a:xfrm>
        </p:spPr>
        <p:txBody>
          <a:bodyPr>
            <a:normAutofit/>
          </a:bodyPr>
          <a:lstStyle/>
          <a:p>
            <a:r>
              <a:rPr lang="it-IT" sz="2800" dirty="0" err="1"/>
              <a:t>Request</a:t>
            </a:r>
            <a:endParaRPr lang="it-IT" sz="2800" dirty="0"/>
          </a:p>
        </p:txBody>
      </p:sp>
      <p:sp>
        <p:nvSpPr>
          <p:cNvPr id="9" name="Segnaposto contenuto 8">
            <a:extLst>
              <a:ext uri="{FF2B5EF4-FFF2-40B4-BE49-F238E27FC236}">
                <a16:creationId xmlns:a16="http://schemas.microsoft.com/office/drawing/2014/main" id="{CB886203-93E2-A545-A05E-3DD1B2A28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b="1" dirty="0" err="1"/>
              <a:t>Request</a:t>
            </a:r>
            <a:r>
              <a:rPr lang="it-IT" dirty="0"/>
              <a:t> </a:t>
            </a:r>
            <a:r>
              <a:rPr lang="it-IT" dirty="0" err="1"/>
              <a:t>class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an </a:t>
            </a:r>
            <a:r>
              <a:rPr lang="it-IT" b="1" dirty="0" err="1"/>
              <a:t>abstract</a:t>
            </a:r>
            <a:r>
              <a:rPr lang="it-IT" dirty="0"/>
              <a:t> </a:t>
            </a:r>
            <a:r>
              <a:rPr lang="it-IT" b="1" dirty="0" err="1"/>
              <a:t>class</a:t>
            </a:r>
            <a:r>
              <a:rPr lang="it-IT" dirty="0"/>
              <a:t> </a:t>
            </a:r>
            <a:r>
              <a:rPr lang="it-IT" dirty="0" err="1"/>
              <a:t>used</a:t>
            </a:r>
            <a:r>
              <a:rPr lang="it-IT" dirty="0"/>
              <a:t> for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socket</a:t>
            </a:r>
            <a:r>
              <a:rPr lang="it-IT" dirty="0"/>
              <a:t> </a:t>
            </a:r>
            <a:r>
              <a:rPr lang="it-IT" b="1" dirty="0" err="1"/>
              <a:t>communications</a:t>
            </a:r>
            <a:r>
              <a:rPr lang="it-IT" dirty="0"/>
              <a:t> </a:t>
            </a:r>
            <a:r>
              <a:rPr lang="it-IT" dirty="0" err="1"/>
              <a:t>through</a:t>
            </a:r>
            <a:r>
              <a:rPr lang="it-IT" dirty="0"/>
              <a:t> the </a:t>
            </a:r>
            <a:r>
              <a:rPr lang="it-IT" dirty="0" err="1"/>
              <a:t>nodes</a:t>
            </a:r>
            <a:r>
              <a:rPr lang="it-IT" dirty="0"/>
              <a:t>.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class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implemented</a:t>
            </a:r>
            <a:r>
              <a:rPr lang="it-IT" dirty="0"/>
              <a:t> by the </a:t>
            </a:r>
            <a:r>
              <a:rPr lang="it-IT" b="1" dirty="0"/>
              <a:t>concrete </a:t>
            </a:r>
            <a:r>
              <a:rPr lang="it-IT" b="1" dirty="0" err="1"/>
              <a:t>subclasses</a:t>
            </a:r>
            <a:r>
              <a:rPr lang="it-IT" dirty="0"/>
              <a:t>. </a:t>
            </a:r>
            <a:r>
              <a:rPr lang="it-IT" dirty="0" err="1"/>
              <a:t>They</a:t>
            </a:r>
            <a:r>
              <a:rPr lang="it-IT" dirty="0"/>
              <a:t> are:</a:t>
            </a:r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 err="1"/>
              <a:t>CheckStatusRequest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 err="1"/>
              <a:t>GetPredecessorRequest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 err="1"/>
              <a:t>GetSuccListRequest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 err="1"/>
              <a:t>NotifyRequest</a:t>
            </a:r>
            <a:endParaRPr lang="it-IT" dirty="0"/>
          </a:p>
          <a:p>
            <a:pPr marL="1085832" lvl="1" indent="-342900">
              <a:buFont typeface="Arial" panose="020B0604020202020204" pitchFamily="34" charset="0"/>
              <a:buChar char="•"/>
            </a:pPr>
            <a:r>
              <a:rPr lang="it-IT" dirty="0" err="1"/>
              <a:t>UpdateSuccessorListRequest</a:t>
            </a:r>
            <a:endParaRPr lang="it-IT" dirty="0"/>
          </a:p>
          <a:p>
            <a:endParaRPr lang="it-IT" dirty="0"/>
          </a:p>
        </p:txBody>
      </p:sp>
      <p:sp>
        <p:nvSpPr>
          <p:cNvPr id="14" name="Rettangolo 13">
            <a:extLst>
              <a:ext uri="{FF2B5EF4-FFF2-40B4-BE49-F238E27FC236}">
                <a16:creationId xmlns:a16="http://schemas.microsoft.com/office/drawing/2014/main" id="{4060213A-3720-AF47-90EA-DDA948D94CBD}"/>
              </a:ext>
            </a:extLst>
          </p:cNvPr>
          <p:cNvSpPr/>
          <p:nvPr/>
        </p:nvSpPr>
        <p:spPr>
          <a:xfrm>
            <a:off x="123568" y="6388443"/>
            <a:ext cx="3138615" cy="192505"/>
          </a:xfrm>
          <a:prstGeom prst="rect">
            <a:avLst/>
          </a:prstGeom>
          <a:solidFill>
            <a:srgbClr val="728FA5"/>
          </a:solidFill>
          <a:ln>
            <a:solidFill>
              <a:srgbClr val="728FA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600" i="1" dirty="0"/>
              <a:t>Giuseppe Severino, Marco Mussi</a:t>
            </a:r>
          </a:p>
        </p:txBody>
      </p:sp>
    </p:spTree>
    <p:extLst>
      <p:ext uri="{BB962C8B-B14F-4D97-AF65-F5344CB8AC3E}">
        <p14:creationId xmlns:p14="http://schemas.microsoft.com/office/powerpoint/2010/main" val="1694110420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207</TotalTime>
  <Words>442</Words>
  <Application>Microsoft Office PowerPoint</Application>
  <PresentationFormat>Presentazione su schermo (4:3)</PresentationFormat>
  <Paragraphs>59</Paragraphs>
  <Slides>9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Wingdings</vt:lpstr>
      <vt:lpstr>POLI</vt:lpstr>
      <vt:lpstr>Titolo presentazione sottotitolo</vt:lpstr>
      <vt:lpstr>Design Choices </vt:lpstr>
      <vt:lpstr>Client Class</vt:lpstr>
      <vt:lpstr>Node Class</vt:lpstr>
      <vt:lpstr>Listener Thread</vt:lpstr>
      <vt:lpstr>Stabilize Thread</vt:lpstr>
      <vt:lpstr>Fix Finger Thread</vt:lpstr>
      <vt:lpstr>Check Successor Thread</vt:lpstr>
      <vt:lpstr>Request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Giuseppe Severino</cp:lastModifiedBy>
  <cp:revision>35</cp:revision>
  <dcterms:created xsi:type="dcterms:W3CDTF">2015-05-26T12:27:57Z</dcterms:created>
  <dcterms:modified xsi:type="dcterms:W3CDTF">2019-03-28T12:27:12Z</dcterms:modified>
</cp:coreProperties>
</file>